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45"/>
  </p:notesMasterIdLst>
  <p:handoutMasterIdLst>
    <p:handoutMasterId r:id="rId46"/>
  </p:handoutMasterIdLst>
  <p:sldIdLst>
    <p:sldId id="322" r:id="rId2"/>
    <p:sldId id="395" r:id="rId3"/>
    <p:sldId id="396" r:id="rId4"/>
    <p:sldId id="397" r:id="rId5"/>
    <p:sldId id="398" r:id="rId6"/>
    <p:sldId id="399" r:id="rId7"/>
    <p:sldId id="400" r:id="rId8"/>
    <p:sldId id="401" r:id="rId9"/>
    <p:sldId id="421" r:id="rId10"/>
    <p:sldId id="380" r:id="rId11"/>
    <p:sldId id="381" r:id="rId12"/>
    <p:sldId id="382" r:id="rId13"/>
    <p:sldId id="383" r:id="rId14"/>
    <p:sldId id="384" r:id="rId15"/>
    <p:sldId id="385" r:id="rId16"/>
    <p:sldId id="386" r:id="rId17"/>
    <p:sldId id="387" r:id="rId18"/>
    <p:sldId id="388" r:id="rId19"/>
    <p:sldId id="379" r:id="rId20"/>
    <p:sldId id="389" r:id="rId21"/>
    <p:sldId id="390" r:id="rId22"/>
    <p:sldId id="420" r:id="rId23"/>
    <p:sldId id="391" r:id="rId24"/>
    <p:sldId id="392" r:id="rId25"/>
    <p:sldId id="393" r:id="rId26"/>
    <p:sldId id="412" r:id="rId27"/>
    <p:sldId id="415" r:id="rId28"/>
    <p:sldId id="416" r:id="rId29"/>
    <p:sldId id="413" r:id="rId30"/>
    <p:sldId id="414" r:id="rId31"/>
    <p:sldId id="402" r:id="rId32"/>
    <p:sldId id="403" r:id="rId33"/>
    <p:sldId id="404" r:id="rId34"/>
    <p:sldId id="406" r:id="rId35"/>
    <p:sldId id="405" r:id="rId36"/>
    <p:sldId id="407" r:id="rId37"/>
    <p:sldId id="408" r:id="rId38"/>
    <p:sldId id="417" r:id="rId39"/>
    <p:sldId id="418" r:id="rId40"/>
    <p:sldId id="419" r:id="rId41"/>
    <p:sldId id="409" r:id="rId42"/>
    <p:sldId id="422" r:id="rId43"/>
    <p:sldId id="423" r:id="rId44"/>
  </p:sldIdLst>
  <p:sldSz cx="9144000" cy="6858000" type="screen4x3"/>
  <p:notesSz cx="6858000" cy="9296400"/>
  <p:defaultTextStyle>
    <a:defPPr>
      <a:defRPr lang="en-US"/>
    </a:defPPr>
    <a:lvl1pPr algn="l" rtl="0" fontAlgn="base">
      <a:spcBef>
        <a:spcPct val="0"/>
      </a:spcBef>
      <a:spcAft>
        <a:spcPct val="0"/>
      </a:spcAft>
      <a:defRPr kumimoji="1" sz="2400" kern="1200">
        <a:solidFill>
          <a:schemeClr val="tx1"/>
        </a:solidFill>
        <a:latin typeface="Verdana" pitchFamily="34" charset="0"/>
        <a:ea typeface="+mn-ea"/>
        <a:cs typeface="+mn-cs"/>
      </a:defRPr>
    </a:lvl1pPr>
    <a:lvl2pPr marL="457200" algn="l" rtl="0" fontAlgn="base">
      <a:spcBef>
        <a:spcPct val="0"/>
      </a:spcBef>
      <a:spcAft>
        <a:spcPct val="0"/>
      </a:spcAft>
      <a:defRPr kumimoji="1" sz="2400" kern="1200">
        <a:solidFill>
          <a:schemeClr val="tx1"/>
        </a:solidFill>
        <a:latin typeface="Verdana" pitchFamily="34" charset="0"/>
        <a:ea typeface="+mn-ea"/>
        <a:cs typeface="+mn-cs"/>
      </a:defRPr>
    </a:lvl2pPr>
    <a:lvl3pPr marL="914400" algn="l" rtl="0" fontAlgn="base">
      <a:spcBef>
        <a:spcPct val="0"/>
      </a:spcBef>
      <a:spcAft>
        <a:spcPct val="0"/>
      </a:spcAft>
      <a:defRPr kumimoji="1" sz="2400" kern="1200">
        <a:solidFill>
          <a:schemeClr val="tx1"/>
        </a:solidFill>
        <a:latin typeface="Verdana" pitchFamily="34" charset="0"/>
        <a:ea typeface="+mn-ea"/>
        <a:cs typeface="+mn-cs"/>
      </a:defRPr>
    </a:lvl3pPr>
    <a:lvl4pPr marL="1371600" algn="l" rtl="0" fontAlgn="base">
      <a:spcBef>
        <a:spcPct val="0"/>
      </a:spcBef>
      <a:spcAft>
        <a:spcPct val="0"/>
      </a:spcAft>
      <a:defRPr kumimoji="1" sz="2400" kern="1200">
        <a:solidFill>
          <a:schemeClr val="tx1"/>
        </a:solidFill>
        <a:latin typeface="Verdana" pitchFamily="34" charset="0"/>
        <a:ea typeface="+mn-ea"/>
        <a:cs typeface="+mn-cs"/>
      </a:defRPr>
    </a:lvl4pPr>
    <a:lvl5pPr marL="1828800" algn="l" rtl="0" fontAlgn="base">
      <a:spcBef>
        <a:spcPct val="0"/>
      </a:spcBef>
      <a:spcAft>
        <a:spcPct val="0"/>
      </a:spcAft>
      <a:defRPr kumimoji="1" sz="2400" kern="1200">
        <a:solidFill>
          <a:schemeClr val="tx1"/>
        </a:solidFill>
        <a:latin typeface="Verdana" pitchFamily="34" charset="0"/>
        <a:ea typeface="+mn-ea"/>
        <a:cs typeface="+mn-cs"/>
      </a:defRPr>
    </a:lvl5pPr>
    <a:lvl6pPr marL="2286000" algn="l" defTabSz="914400" rtl="0" eaLnBrk="1" latinLnBrk="0" hangingPunct="1">
      <a:defRPr kumimoji="1" sz="2400" kern="1200">
        <a:solidFill>
          <a:schemeClr val="tx1"/>
        </a:solidFill>
        <a:latin typeface="Verdana" pitchFamily="34" charset="0"/>
        <a:ea typeface="+mn-ea"/>
        <a:cs typeface="+mn-cs"/>
      </a:defRPr>
    </a:lvl6pPr>
    <a:lvl7pPr marL="2743200" algn="l" defTabSz="914400" rtl="0" eaLnBrk="1" latinLnBrk="0" hangingPunct="1">
      <a:defRPr kumimoji="1" sz="2400" kern="1200">
        <a:solidFill>
          <a:schemeClr val="tx1"/>
        </a:solidFill>
        <a:latin typeface="Verdana" pitchFamily="34" charset="0"/>
        <a:ea typeface="+mn-ea"/>
        <a:cs typeface="+mn-cs"/>
      </a:defRPr>
    </a:lvl7pPr>
    <a:lvl8pPr marL="3200400" algn="l" defTabSz="914400" rtl="0" eaLnBrk="1" latinLnBrk="0" hangingPunct="1">
      <a:defRPr kumimoji="1" sz="2400" kern="1200">
        <a:solidFill>
          <a:schemeClr val="tx1"/>
        </a:solidFill>
        <a:latin typeface="Verdana" pitchFamily="34" charset="0"/>
        <a:ea typeface="+mn-ea"/>
        <a:cs typeface="+mn-cs"/>
      </a:defRPr>
    </a:lvl8pPr>
    <a:lvl9pPr marL="3657600" algn="l" defTabSz="914400" rtl="0" eaLnBrk="1" latinLnBrk="0" hangingPunct="1">
      <a:defRPr kumimoji="1"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009900"/>
    <a:srgbClr val="E8FA64"/>
    <a:srgbClr val="666699"/>
    <a:srgbClr val="A50021"/>
    <a:srgbClr val="F0EFE0"/>
    <a:srgbClr val="1F4081"/>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94662" autoAdjust="0"/>
  </p:normalViewPr>
  <p:slideViewPr>
    <p:cSldViewPr>
      <p:cViewPr>
        <p:scale>
          <a:sx n="66" d="100"/>
          <a:sy n="66" d="100"/>
        </p:scale>
        <p:origin x="-67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70"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42" name="Rectangle 2"/>
          <p:cNvSpPr>
            <a:spLocks noGrp="1" noChangeArrowheads="1"/>
          </p:cNvSpPr>
          <p:nvPr>
            <p:ph type="hdr" sz="quarter"/>
          </p:nvPr>
        </p:nvSpPr>
        <p:spPr bwMode="auto">
          <a:xfrm>
            <a:off x="0" y="3"/>
            <a:ext cx="2971800"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smtClean="0"/>
            </a:lvl1pPr>
          </a:lstStyle>
          <a:p>
            <a:pPr>
              <a:defRPr/>
            </a:pPr>
            <a:endParaRPr lang="en-US" dirty="0"/>
          </a:p>
        </p:txBody>
      </p:sp>
      <p:sp>
        <p:nvSpPr>
          <p:cNvPr id="675843" name="Rectangle 3"/>
          <p:cNvSpPr>
            <a:spLocks noGrp="1" noChangeArrowheads="1"/>
          </p:cNvSpPr>
          <p:nvPr>
            <p:ph type="dt" sz="quarter" idx="1"/>
          </p:nvPr>
        </p:nvSpPr>
        <p:spPr bwMode="auto">
          <a:xfrm>
            <a:off x="3884613" y="3"/>
            <a:ext cx="2971800"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smtClean="0"/>
            </a:lvl1pPr>
          </a:lstStyle>
          <a:p>
            <a:pPr>
              <a:defRPr/>
            </a:pPr>
            <a:endParaRPr lang="en-US" dirty="0"/>
          </a:p>
        </p:txBody>
      </p:sp>
      <p:sp>
        <p:nvSpPr>
          <p:cNvPr id="675844" name="Rectangle 4"/>
          <p:cNvSpPr>
            <a:spLocks noGrp="1" noChangeArrowheads="1"/>
          </p:cNvSpPr>
          <p:nvPr>
            <p:ph type="ftr" sz="quarter" idx="2"/>
          </p:nvPr>
        </p:nvSpPr>
        <p:spPr bwMode="auto">
          <a:xfrm>
            <a:off x="0" y="8829678"/>
            <a:ext cx="2971800"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smtClean="0"/>
            </a:lvl1pPr>
          </a:lstStyle>
          <a:p>
            <a:pPr>
              <a:defRPr/>
            </a:pPr>
            <a:endParaRPr lang="en-US" dirty="0"/>
          </a:p>
        </p:txBody>
      </p:sp>
      <p:sp>
        <p:nvSpPr>
          <p:cNvPr id="675845" name="Rectangle 5"/>
          <p:cNvSpPr>
            <a:spLocks noGrp="1" noChangeArrowheads="1"/>
          </p:cNvSpPr>
          <p:nvPr>
            <p:ph type="sldNum" sz="quarter" idx="3"/>
          </p:nvPr>
        </p:nvSpPr>
        <p:spPr bwMode="auto">
          <a:xfrm>
            <a:off x="3884613" y="8829678"/>
            <a:ext cx="2971800"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smtClean="0"/>
            </a:lvl1pPr>
          </a:lstStyle>
          <a:p>
            <a:pPr>
              <a:defRPr/>
            </a:pPr>
            <a:fld id="{C9E16E01-B499-402B-8063-12B97777B77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4210" name="Rectangle 2"/>
          <p:cNvSpPr>
            <a:spLocks noGrp="1" noChangeArrowheads="1"/>
          </p:cNvSpPr>
          <p:nvPr>
            <p:ph type="hdr" sz="quarter"/>
          </p:nvPr>
        </p:nvSpPr>
        <p:spPr bwMode="auto">
          <a:xfrm>
            <a:off x="0" y="3"/>
            <a:ext cx="2971800"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defRPr sz="1200" smtClean="0"/>
            </a:lvl1pPr>
          </a:lstStyle>
          <a:p>
            <a:pPr>
              <a:defRPr/>
            </a:pPr>
            <a:endParaRPr lang="en-US" dirty="0"/>
          </a:p>
        </p:txBody>
      </p:sp>
      <p:sp>
        <p:nvSpPr>
          <p:cNvPr id="734211" name="Rectangle 3"/>
          <p:cNvSpPr>
            <a:spLocks noGrp="1" noChangeArrowheads="1"/>
          </p:cNvSpPr>
          <p:nvPr>
            <p:ph type="dt" idx="1"/>
          </p:nvPr>
        </p:nvSpPr>
        <p:spPr bwMode="auto">
          <a:xfrm>
            <a:off x="3884613" y="3"/>
            <a:ext cx="2971800" cy="465138"/>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lvl1pPr algn="r">
              <a:defRPr sz="1200" smtClean="0"/>
            </a:lvl1pPr>
          </a:lstStyle>
          <a:p>
            <a:pPr>
              <a:defRPr/>
            </a:pPr>
            <a:endParaRPr lang="en-US" dirty="0"/>
          </a:p>
        </p:txBody>
      </p:sp>
      <p:sp>
        <p:nvSpPr>
          <p:cNvPr id="46084"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734213" name="Rectangle 5"/>
          <p:cNvSpPr>
            <a:spLocks noGrp="1" noChangeArrowheads="1"/>
          </p:cNvSpPr>
          <p:nvPr>
            <p:ph type="body" sz="quarter" idx="3"/>
          </p:nvPr>
        </p:nvSpPr>
        <p:spPr bwMode="auto">
          <a:xfrm>
            <a:off x="685800" y="4416428"/>
            <a:ext cx="5486400" cy="4183063"/>
          </a:xfrm>
          <a:prstGeom prst="rect">
            <a:avLst/>
          </a:prstGeom>
          <a:noFill/>
          <a:ln w="9525">
            <a:noFill/>
            <a:miter lim="800000"/>
            <a:headEnd/>
            <a:tailEnd/>
          </a:ln>
          <a:effectLst/>
        </p:spPr>
        <p:txBody>
          <a:bodyPr vert="horz" wrap="square" lIns="91409" tIns="45705" rIns="91409" bIns="457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34214" name="Rectangle 6"/>
          <p:cNvSpPr>
            <a:spLocks noGrp="1" noChangeArrowheads="1"/>
          </p:cNvSpPr>
          <p:nvPr>
            <p:ph type="ftr" sz="quarter" idx="4"/>
          </p:nvPr>
        </p:nvSpPr>
        <p:spPr bwMode="auto">
          <a:xfrm>
            <a:off x="0" y="8829678"/>
            <a:ext cx="2971800"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defRPr sz="1200" smtClean="0"/>
            </a:lvl1pPr>
          </a:lstStyle>
          <a:p>
            <a:pPr>
              <a:defRPr/>
            </a:pPr>
            <a:endParaRPr lang="en-US" dirty="0"/>
          </a:p>
        </p:txBody>
      </p:sp>
      <p:sp>
        <p:nvSpPr>
          <p:cNvPr id="734215" name="Rectangle 7"/>
          <p:cNvSpPr>
            <a:spLocks noGrp="1" noChangeArrowheads="1"/>
          </p:cNvSpPr>
          <p:nvPr>
            <p:ph type="sldNum" sz="quarter" idx="5"/>
          </p:nvPr>
        </p:nvSpPr>
        <p:spPr bwMode="auto">
          <a:xfrm>
            <a:off x="3884613" y="8829678"/>
            <a:ext cx="2971800" cy="465138"/>
          </a:xfrm>
          <a:prstGeom prst="rect">
            <a:avLst/>
          </a:prstGeom>
          <a:noFill/>
          <a:ln w="9525">
            <a:noFill/>
            <a:miter lim="800000"/>
            <a:headEnd/>
            <a:tailEnd/>
          </a:ln>
          <a:effectLst/>
        </p:spPr>
        <p:txBody>
          <a:bodyPr vert="horz" wrap="square" lIns="91409" tIns="45705" rIns="91409" bIns="45705" numCol="1" anchor="b" anchorCtr="0" compatLnSpc="1">
            <a:prstTxWarp prst="textNoShape">
              <a:avLst/>
            </a:prstTxWarp>
          </a:bodyPr>
          <a:lstStyle>
            <a:lvl1pPr algn="r">
              <a:defRPr sz="1200" smtClean="0"/>
            </a:lvl1pPr>
          </a:lstStyle>
          <a:p>
            <a:pPr>
              <a:defRPr/>
            </a:pPr>
            <a:fld id="{E32DBA2F-F4AA-4BB0-BBDD-B427B3ABBFA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AF1DF91-6B2F-49A9-91C8-20310D4B2D3E}" type="slidenum">
              <a:rPr lang="en-US"/>
              <a:pPr/>
              <a:t>1</a:t>
            </a:fld>
            <a:endParaRPr lang="en-US" dirty="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80788972-E269-4C04-B3F7-D9024C34B196}"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F6053EED-EFFE-4FB1-86D1-FC12B553573C}"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p>
        </p:txBody>
      </p:sp>
      <p:sp>
        <p:nvSpPr>
          <p:cNvPr id="58372" name="Slide Number Placeholder 3"/>
          <p:cNvSpPr>
            <a:spLocks noGrp="1"/>
          </p:cNvSpPr>
          <p:nvPr>
            <p:ph type="sldNum" sz="quarter" idx="5"/>
          </p:nvPr>
        </p:nvSpPr>
        <p:spPr>
          <a:noFill/>
        </p:spPr>
        <p:txBody>
          <a:bodyPr/>
          <a:lstStyle/>
          <a:p>
            <a:fld id="{B0D9FA9F-600E-41D0-9810-F97F24CEB81B}"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p>
        </p:txBody>
      </p:sp>
      <p:sp>
        <p:nvSpPr>
          <p:cNvPr id="59396" name="Slide Number Placeholder 3"/>
          <p:cNvSpPr>
            <a:spLocks noGrp="1"/>
          </p:cNvSpPr>
          <p:nvPr>
            <p:ph type="sldNum" sz="quarter" idx="5"/>
          </p:nvPr>
        </p:nvSpPr>
        <p:spPr>
          <a:noFill/>
        </p:spPr>
        <p:txBody>
          <a:bodyPr/>
          <a:lstStyle/>
          <a:p>
            <a:fld id="{3F89FEBF-5BEC-4832-A04B-62E7D38B1784}"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0950F640-6D42-43FD-9CAF-E08416FF218F}"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fld id="{991FFE69-1D6D-482D-BF4B-4C885DB70C5D}"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914125B7-B807-43C3-96A8-32BCDDABD750}"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45C03193-F2BE-4C22-B42A-EF54C3C47684}"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smtClean="0"/>
          </a:p>
        </p:txBody>
      </p:sp>
      <p:sp>
        <p:nvSpPr>
          <p:cNvPr id="64516" name="Slide Number Placeholder 3"/>
          <p:cNvSpPr>
            <a:spLocks noGrp="1"/>
          </p:cNvSpPr>
          <p:nvPr>
            <p:ph type="sldNum" sz="quarter" idx="5"/>
          </p:nvPr>
        </p:nvSpPr>
        <p:spPr>
          <a:noFill/>
        </p:spPr>
        <p:txBody>
          <a:bodyPr/>
          <a:lstStyle/>
          <a:p>
            <a:fld id="{95E445CC-A906-4819-94F8-8936FB02EE1B}"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dirty="0" smtClean="0"/>
          </a:p>
        </p:txBody>
      </p:sp>
      <p:sp>
        <p:nvSpPr>
          <p:cNvPr id="65540" name="Slide Number Placeholder 3"/>
          <p:cNvSpPr>
            <a:spLocks noGrp="1"/>
          </p:cNvSpPr>
          <p:nvPr>
            <p:ph type="sldNum" sz="quarter" idx="5"/>
          </p:nvPr>
        </p:nvSpPr>
        <p:spPr>
          <a:noFill/>
        </p:spPr>
        <p:txBody>
          <a:bodyPr/>
          <a:lstStyle/>
          <a:p>
            <a:fld id="{3709B040-5762-46AB-8F06-396217A1BBA5}"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BB8ADE8E-D749-40E4-9E40-C9EEFBF641CC}"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dirty="0" smtClean="0"/>
          </a:p>
        </p:txBody>
      </p:sp>
      <p:sp>
        <p:nvSpPr>
          <p:cNvPr id="66564" name="Slide Number Placeholder 3"/>
          <p:cNvSpPr>
            <a:spLocks noGrp="1"/>
          </p:cNvSpPr>
          <p:nvPr>
            <p:ph type="sldNum" sz="quarter" idx="5"/>
          </p:nvPr>
        </p:nvSpPr>
        <p:spPr>
          <a:noFill/>
        </p:spPr>
        <p:txBody>
          <a:bodyPr/>
          <a:lstStyle/>
          <a:p>
            <a:fld id="{3CC3CF90-1C87-40D2-996C-6F08927BB526}"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p>
        </p:txBody>
      </p:sp>
      <p:sp>
        <p:nvSpPr>
          <p:cNvPr id="67588" name="Slide Number Placeholder 3"/>
          <p:cNvSpPr>
            <a:spLocks noGrp="1"/>
          </p:cNvSpPr>
          <p:nvPr>
            <p:ph type="sldNum" sz="quarter" idx="5"/>
          </p:nvPr>
        </p:nvSpPr>
        <p:spPr>
          <a:noFill/>
        </p:spPr>
        <p:txBody>
          <a:bodyPr/>
          <a:lstStyle/>
          <a:p>
            <a:fld id="{0376B901-79B2-428A-BCD3-265A71155447}"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C7CADEBA-C9D9-4E16-8E77-86B5783FA8FD}"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dirty="0" smtClean="0"/>
          </a:p>
        </p:txBody>
      </p:sp>
      <p:sp>
        <p:nvSpPr>
          <p:cNvPr id="69636" name="Slide Number Placeholder 3"/>
          <p:cNvSpPr>
            <a:spLocks noGrp="1"/>
          </p:cNvSpPr>
          <p:nvPr>
            <p:ph type="sldNum" sz="quarter" idx="5"/>
          </p:nvPr>
        </p:nvSpPr>
        <p:spPr>
          <a:noFill/>
        </p:spPr>
        <p:txBody>
          <a:bodyPr/>
          <a:lstStyle/>
          <a:p>
            <a:fld id="{A159A6B8-DAED-4B56-9781-E8BAAF15DB01}"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0660" name="Slide Number Placeholder 3"/>
          <p:cNvSpPr>
            <a:spLocks noGrp="1"/>
          </p:cNvSpPr>
          <p:nvPr>
            <p:ph type="sldNum" sz="quarter" idx="5"/>
          </p:nvPr>
        </p:nvSpPr>
        <p:spPr>
          <a:noFill/>
        </p:spPr>
        <p:txBody>
          <a:bodyPr/>
          <a:lstStyle/>
          <a:p>
            <a:fld id="{6E77BF79-CADA-4278-BB61-DEAB7226AAF2}"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A23FAE04-0341-498D-ABBE-4608F750D38E}"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p>
        </p:txBody>
      </p:sp>
      <p:sp>
        <p:nvSpPr>
          <p:cNvPr id="72708" name="Slide Number Placeholder 3"/>
          <p:cNvSpPr>
            <a:spLocks noGrp="1"/>
          </p:cNvSpPr>
          <p:nvPr>
            <p:ph type="sldNum" sz="quarter" idx="5"/>
          </p:nvPr>
        </p:nvSpPr>
        <p:spPr>
          <a:noFill/>
        </p:spPr>
        <p:txBody>
          <a:bodyPr/>
          <a:lstStyle/>
          <a:p>
            <a:fld id="{D396F31E-5781-438F-9DA9-B19A3333812B}"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552D2AC-983C-48D6-AC11-AAC34BEABECC}" type="slidenum">
              <a:rPr lang="en-US"/>
              <a:pPr/>
              <a:t>27</a:t>
            </a:fld>
            <a:endParaRPr lang="en-US" dirty="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dirty="0" smtClean="0"/>
          </a:p>
        </p:txBody>
      </p:sp>
      <p:sp>
        <p:nvSpPr>
          <p:cNvPr id="74756" name="Slide Number Placeholder 3"/>
          <p:cNvSpPr>
            <a:spLocks noGrp="1"/>
          </p:cNvSpPr>
          <p:nvPr>
            <p:ph type="sldNum" sz="quarter" idx="5"/>
          </p:nvPr>
        </p:nvSpPr>
        <p:spPr>
          <a:noFill/>
        </p:spPr>
        <p:txBody>
          <a:bodyPr/>
          <a:lstStyle/>
          <a:p>
            <a:fld id="{151839B3-46D6-4027-ACE2-C95DF96070A4}"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fld id="{3E640568-8817-4138-8E34-65B01DA57B79}"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smtClean="0"/>
          </a:p>
        </p:txBody>
      </p:sp>
      <p:sp>
        <p:nvSpPr>
          <p:cNvPr id="49156" name="Slide Number Placeholder 3"/>
          <p:cNvSpPr>
            <a:spLocks noGrp="1"/>
          </p:cNvSpPr>
          <p:nvPr>
            <p:ph type="sldNum" sz="quarter" idx="5"/>
          </p:nvPr>
        </p:nvSpPr>
        <p:spPr>
          <a:noFill/>
        </p:spPr>
        <p:txBody>
          <a:bodyPr/>
          <a:lstStyle/>
          <a:p>
            <a:fld id="{D92C61FF-8D77-49D4-AF5E-E5D60AA9EF68}"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A1ACA3F5-CC16-4A3B-8E44-A3B9F6F40819}"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AEBC0070-D684-472D-AB1C-8FB444985E1A}"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dirty="0" smtClean="0"/>
          </a:p>
        </p:txBody>
      </p:sp>
      <p:sp>
        <p:nvSpPr>
          <p:cNvPr id="78852" name="Slide Number Placeholder 3"/>
          <p:cNvSpPr>
            <a:spLocks noGrp="1"/>
          </p:cNvSpPr>
          <p:nvPr>
            <p:ph type="sldNum" sz="quarter" idx="5"/>
          </p:nvPr>
        </p:nvSpPr>
        <p:spPr>
          <a:noFill/>
        </p:spPr>
        <p:txBody>
          <a:bodyPr/>
          <a:lstStyle/>
          <a:p>
            <a:fld id="{F2336F2D-9F6F-4DCE-9DD6-F84CFF9445D5}"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smtClean="0"/>
          </a:p>
        </p:txBody>
      </p:sp>
      <p:sp>
        <p:nvSpPr>
          <p:cNvPr id="79876" name="Slide Number Placeholder 3"/>
          <p:cNvSpPr>
            <a:spLocks noGrp="1"/>
          </p:cNvSpPr>
          <p:nvPr>
            <p:ph type="sldNum" sz="quarter" idx="5"/>
          </p:nvPr>
        </p:nvSpPr>
        <p:spPr>
          <a:noFill/>
        </p:spPr>
        <p:txBody>
          <a:bodyPr/>
          <a:lstStyle/>
          <a:p>
            <a:fld id="{AA4A308F-6AC3-4987-ADA4-2E1B903DD3F7}"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AAA205C1-8510-4A90-B5EF-1E86353DC9A0}"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dirty="0" smtClean="0"/>
          </a:p>
        </p:txBody>
      </p:sp>
      <p:sp>
        <p:nvSpPr>
          <p:cNvPr id="81924" name="Slide Number Placeholder 3"/>
          <p:cNvSpPr>
            <a:spLocks noGrp="1"/>
          </p:cNvSpPr>
          <p:nvPr>
            <p:ph type="sldNum" sz="quarter" idx="5"/>
          </p:nvPr>
        </p:nvSpPr>
        <p:spPr>
          <a:noFill/>
        </p:spPr>
        <p:txBody>
          <a:bodyPr/>
          <a:lstStyle/>
          <a:p>
            <a:fld id="{2979E30E-B93B-4BB6-ADF0-253D74D01BE1}"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dirty="0" smtClean="0"/>
          </a:p>
        </p:txBody>
      </p:sp>
      <p:sp>
        <p:nvSpPr>
          <p:cNvPr id="82948" name="Slide Number Placeholder 3"/>
          <p:cNvSpPr>
            <a:spLocks noGrp="1"/>
          </p:cNvSpPr>
          <p:nvPr>
            <p:ph type="sldNum" sz="quarter" idx="5"/>
          </p:nvPr>
        </p:nvSpPr>
        <p:spPr>
          <a:noFill/>
        </p:spPr>
        <p:txBody>
          <a:bodyPr/>
          <a:lstStyle/>
          <a:p>
            <a:fld id="{B92E3E9F-8560-47BB-B8EF-AA4DD71C2075}"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5D8A1719-9E10-4C61-80E5-6C04FC7658DA}"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a:noFill/>
        </p:spPr>
        <p:txBody>
          <a:bodyPr/>
          <a:lstStyle/>
          <a:p>
            <a:fld id="{3B33D573-8CB7-4551-B98A-6DB94B412B03}"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p>
        </p:txBody>
      </p:sp>
      <p:sp>
        <p:nvSpPr>
          <p:cNvPr id="86020" name="Slide Number Placeholder 3"/>
          <p:cNvSpPr>
            <a:spLocks noGrp="1"/>
          </p:cNvSpPr>
          <p:nvPr>
            <p:ph type="sldNum" sz="quarter" idx="5"/>
          </p:nvPr>
        </p:nvSpPr>
        <p:spPr>
          <a:noFill/>
        </p:spPr>
        <p:txBody>
          <a:bodyPr/>
          <a:lstStyle/>
          <a:p>
            <a:fld id="{2C083393-3C68-4CB7-99E3-3C846086B0DA}"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p>
        </p:txBody>
      </p:sp>
      <p:sp>
        <p:nvSpPr>
          <p:cNvPr id="50180" name="Slide Number Placeholder 3"/>
          <p:cNvSpPr>
            <a:spLocks noGrp="1"/>
          </p:cNvSpPr>
          <p:nvPr>
            <p:ph type="sldNum" sz="quarter" idx="5"/>
          </p:nvPr>
        </p:nvSpPr>
        <p:spPr>
          <a:noFill/>
        </p:spPr>
        <p:txBody>
          <a:bodyPr/>
          <a:lstStyle/>
          <a:p>
            <a:fld id="{9E2A2598-ADFC-4D3B-B196-2FAD71EB207F}" type="slidenum">
              <a:rPr lang="en-US"/>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smtClean="0"/>
          </a:p>
        </p:txBody>
      </p:sp>
      <p:sp>
        <p:nvSpPr>
          <p:cNvPr id="87044" name="Slide Number Placeholder 3"/>
          <p:cNvSpPr>
            <a:spLocks noGrp="1"/>
          </p:cNvSpPr>
          <p:nvPr>
            <p:ph type="sldNum" sz="quarter" idx="5"/>
          </p:nvPr>
        </p:nvSpPr>
        <p:spPr>
          <a:noFill/>
        </p:spPr>
        <p:txBody>
          <a:bodyPr/>
          <a:lstStyle/>
          <a:p>
            <a:fld id="{73258F20-2409-49BD-BC39-54A892253FC9}"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dirty="0" smtClean="0"/>
          </a:p>
        </p:txBody>
      </p:sp>
      <p:sp>
        <p:nvSpPr>
          <p:cNvPr id="88068" name="Slide Number Placeholder 3"/>
          <p:cNvSpPr>
            <a:spLocks noGrp="1"/>
          </p:cNvSpPr>
          <p:nvPr>
            <p:ph type="sldNum" sz="quarter" idx="5"/>
          </p:nvPr>
        </p:nvSpPr>
        <p:spPr>
          <a:noFill/>
        </p:spPr>
        <p:txBody>
          <a:bodyPr/>
          <a:lstStyle/>
          <a:p>
            <a:fld id="{3726B70D-2A9D-469D-8E5A-BC745FE42AD9}"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endParaRPr lang="en-US" dirty="0" smtClean="0"/>
          </a:p>
        </p:txBody>
      </p:sp>
      <p:sp>
        <p:nvSpPr>
          <p:cNvPr id="89092" name="Slide Number Placeholder 3"/>
          <p:cNvSpPr>
            <a:spLocks noGrp="1"/>
          </p:cNvSpPr>
          <p:nvPr>
            <p:ph type="sldNum" sz="quarter" idx="5"/>
          </p:nvPr>
        </p:nvSpPr>
        <p:spPr>
          <a:noFill/>
        </p:spPr>
        <p:txBody>
          <a:bodyPr/>
          <a:lstStyle/>
          <a:p>
            <a:fld id="{8178090B-87C5-4E35-A114-AE32CEE02EAE}"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fld id="{2FA3BA6E-9E7E-450A-9F32-730E576770E0}" type="slidenum">
              <a:rPr lang="en-US"/>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557FBAEC-9093-4367-953A-7A3C4A443E0C}"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p>
        </p:txBody>
      </p:sp>
      <p:sp>
        <p:nvSpPr>
          <p:cNvPr id="52228" name="Slide Number Placeholder 3"/>
          <p:cNvSpPr>
            <a:spLocks noGrp="1"/>
          </p:cNvSpPr>
          <p:nvPr>
            <p:ph type="sldNum" sz="quarter" idx="5"/>
          </p:nvPr>
        </p:nvSpPr>
        <p:spPr>
          <a:noFill/>
        </p:spPr>
        <p:txBody>
          <a:bodyPr/>
          <a:lstStyle/>
          <a:p>
            <a:fld id="{351C1CA9-AC2F-479E-8E78-D7BE034E41D7}"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53252" name="Slide Number Placeholder 3"/>
          <p:cNvSpPr>
            <a:spLocks noGrp="1"/>
          </p:cNvSpPr>
          <p:nvPr>
            <p:ph type="sldNum" sz="quarter" idx="5"/>
          </p:nvPr>
        </p:nvSpPr>
        <p:spPr>
          <a:noFill/>
        </p:spPr>
        <p:txBody>
          <a:bodyPr/>
          <a:lstStyle/>
          <a:p>
            <a:fld id="{85FB2EE9-5233-47C0-ABDE-459D61276813}"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p>
        </p:txBody>
      </p:sp>
      <p:sp>
        <p:nvSpPr>
          <p:cNvPr id="54276" name="Slide Number Placeholder 3"/>
          <p:cNvSpPr>
            <a:spLocks noGrp="1"/>
          </p:cNvSpPr>
          <p:nvPr>
            <p:ph type="sldNum" sz="quarter" idx="5"/>
          </p:nvPr>
        </p:nvSpPr>
        <p:spPr>
          <a:noFill/>
        </p:spPr>
        <p:txBody>
          <a:bodyPr/>
          <a:lstStyle/>
          <a:p>
            <a:fld id="{8D9EC700-3F84-4D91-B8AE-08B2498C2073}"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p>
        </p:txBody>
      </p:sp>
      <p:sp>
        <p:nvSpPr>
          <p:cNvPr id="55300" name="Slide Number Placeholder 3"/>
          <p:cNvSpPr>
            <a:spLocks noGrp="1"/>
          </p:cNvSpPr>
          <p:nvPr>
            <p:ph type="sldNum" sz="quarter" idx="5"/>
          </p:nvPr>
        </p:nvSpPr>
        <p:spPr>
          <a:noFill/>
        </p:spPr>
        <p:txBody>
          <a:bodyPr/>
          <a:lstStyle/>
          <a:p>
            <a:fld id="{CD273A6E-B14C-4825-B384-DC6696D9CF40}"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Personal Protective Equipment - PPE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F:\1crash3collisons.wmv"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file:///F:\rulesphysics.wmv"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F:\seatbeltvideodownload.wmv"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Seatbelt.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http://upload.wikimedia.org/wikipedia/commons/thumb/1/12/Seatbelt.jpg/200px-Seatbelt.jpg"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ile:Airplane_seat_belt_1.jp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http://upload.wikimedia.org/wikipedia/commons/thumb/b/bc/Airplane_seat_belt_1.jpg/200px-Airplane_seat_belt_1.jpg" TargetMode="Externa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file:///F:\noseatbelt.wmv"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ideo" Target="file:///F:\Seatbelts%231.wmv" TargetMode="Externa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ideo" Target="file:///F:\Nitroboatvswhineygirlfriend.wmv" TargetMode="Externa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file:///F:\Use_seat_belts.wmv"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371600" y="3886200"/>
            <a:ext cx="6400800" cy="2133600"/>
          </a:xfrm>
          <a:prstGeom prst="rect">
            <a:avLst/>
          </a:prstGeom>
          <a:noFill/>
          <a:ln w="9525">
            <a:noFill/>
            <a:miter lim="800000"/>
            <a:headEnd/>
            <a:tailEnd/>
          </a:ln>
        </p:spPr>
        <p:txBody>
          <a:bodyPr/>
          <a:lstStyle/>
          <a:p>
            <a:pPr algn="ctr">
              <a:spcBef>
                <a:spcPct val="20000"/>
              </a:spcBef>
            </a:pPr>
            <a:r>
              <a:rPr kumimoji="0" lang="en-US" sz="3200" i="1" dirty="0">
                <a:solidFill>
                  <a:schemeClr val="bg1"/>
                </a:solidFill>
                <a:latin typeface="Arial" charset="0"/>
              </a:rPr>
              <a:t>Todd McCarley                                           Loss Control Representative</a:t>
            </a:r>
          </a:p>
          <a:p>
            <a:pPr algn="ctr">
              <a:spcBef>
                <a:spcPct val="20000"/>
              </a:spcBef>
            </a:pPr>
            <a:r>
              <a:rPr kumimoji="0" lang="en-US" sz="3200" i="1" dirty="0">
                <a:solidFill>
                  <a:schemeClr val="bg1"/>
                </a:solidFill>
                <a:latin typeface="Arial" charset="0"/>
              </a:rPr>
              <a:t>AMIC / MWCF</a:t>
            </a:r>
          </a:p>
          <a:p>
            <a:pPr algn="ctr">
              <a:spcBef>
                <a:spcPct val="20000"/>
              </a:spcBef>
            </a:pPr>
            <a:endParaRPr kumimoji="0" lang="en-US" sz="3200" i="1" dirty="0">
              <a:solidFill>
                <a:schemeClr val="bg1"/>
              </a:solidFill>
              <a:latin typeface="Arial" charset="0"/>
            </a:endParaRPr>
          </a:p>
        </p:txBody>
      </p:sp>
      <p:sp>
        <p:nvSpPr>
          <p:cNvPr id="2051" name="Rectangle 5"/>
          <p:cNvSpPr>
            <a:spLocks noGrp="1" noChangeArrowheads="1"/>
          </p:cNvSpPr>
          <p:nvPr>
            <p:ph type="title"/>
          </p:nvPr>
        </p:nvSpPr>
        <p:spPr>
          <a:xfrm>
            <a:off x="2514600" y="457200"/>
            <a:ext cx="4343400" cy="2773363"/>
          </a:xfrm>
        </p:spPr>
        <p:txBody>
          <a:bodyPr/>
          <a:lstStyle/>
          <a:p>
            <a:pPr eaLnBrk="1" hangingPunct="1"/>
            <a:r>
              <a:rPr lang="en-US" sz="4400" dirty="0" smtClean="0">
                <a:solidFill>
                  <a:srgbClr val="E8FA64"/>
                </a:solidFill>
              </a:rPr>
              <a:t>Seat Belts Have They Made a difference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buFontTx/>
              <a:buNone/>
            </a:pPr>
            <a:r>
              <a:rPr lang="en-US" dirty="0" smtClean="0">
                <a:solidFill>
                  <a:schemeClr val="bg1"/>
                </a:solidFill>
              </a:rPr>
              <a:t>According to a research report from the NHTSA, seatbelts save approximately 13,000 lives in the US each year. The NHTSA estimates that 7,000 US car accident fatalities would have been avoided if the victims had been wearing seat belts.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eaLnBrk="1" hangingPunct="1">
              <a:buFontTx/>
              <a:buNone/>
            </a:pPr>
            <a:r>
              <a:rPr lang="en-US" dirty="0" smtClean="0">
                <a:solidFill>
                  <a:schemeClr val="bg1"/>
                </a:solidFill>
              </a:rPr>
              <a:t>While seatbelts do occasionally contribute to serious injury or death, nearly all safety experts agree that buckling up dramatically increases your chances of surviving an accident. According to the NHTSA, seatbelts reduce the risk of death for a front seat car occupant by about 50 percent.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eaLnBrk="1" hangingPunct="1">
              <a:buFontTx/>
              <a:buNone/>
            </a:pPr>
            <a:r>
              <a:rPr lang="en-US" dirty="0" smtClean="0">
                <a:solidFill>
                  <a:schemeClr val="bg1"/>
                </a:solidFill>
              </a:rPr>
              <a:t>When you think about it, this is absolutely amazing: How can a piece of fabric end up being the difference between life and death ? What does it actually do </a:t>
            </a:r>
            <a:r>
              <a:rPr lang="en-US" dirty="0" smtClean="0"/>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solidFill>
                  <a:srgbClr val="FFFF00"/>
                </a:solidFill>
              </a:rPr>
              <a:t>Crashing Concepts</a:t>
            </a:r>
          </a:p>
        </p:txBody>
      </p:sp>
      <p:sp>
        <p:nvSpPr>
          <p:cNvPr id="14339" name="Rectangle 3"/>
          <p:cNvSpPr>
            <a:spLocks noGrp="1" noChangeArrowheads="1"/>
          </p:cNvSpPr>
          <p:nvPr>
            <p:ph type="body" idx="1"/>
          </p:nvPr>
        </p:nvSpPr>
        <p:spPr/>
        <p:txBody>
          <a:bodyPr/>
          <a:lstStyle/>
          <a:p>
            <a:pPr eaLnBrk="1" hangingPunct="1">
              <a:buFontTx/>
              <a:buNone/>
            </a:pPr>
            <a:r>
              <a:rPr lang="en-US" dirty="0" smtClean="0">
                <a:solidFill>
                  <a:schemeClr val="bg1"/>
                </a:solidFill>
              </a:rPr>
              <a:t>The basic idea of a seatbelt is very simple: It keeps you from flying through the windshield or hurdling toward the dashboard when your car comes to a abrupt stop. But why would this happen in the first place ? In short, because of Inertia.</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solidFill>
                  <a:srgbClr val="FFFF00"/>
                </a:solidFill>
              </a:rPr>
              <a:t>What is Inertia ?</a:t>
            </a:r>
          </a:p>
        </p:txBody>
      </p:sp>
      <p:sp>
        <p:nvSpPr>
          <p:cNvPr id="15363" name="Rectangle 3"/>
          <p:cNvSpPr>
            <a:spLocks noGrp="1" noChangeArrowheads="1"/>
          </p:cNvSpPr>
          <p:nvPr>
            <p:ph type="body" idx="1"/>
          </p:nvPr>
        </p:nvSpPr>
        <p:spPr/>
        <p:txBody>
          <a:bodyPr/>
          <a:lstStyle/>
          <a:p>
            <a:pPr eaLnBrk="1" hangingPunct="1">
              <a:buFontTx/>
              <a:buNone/>
            </a:pPr>
            <a:r>
              <a:rPr lang="en-US" dirty="0" smtClean="0">
                <a:solidFill>
                  <a:schemeClr val="bg1"/>
                </a:solidFill>
              </a:rPr>
              <a:t>Inertia is an object’s tendency to keep moving until something else works against this motion. To put it another way, inertia is every objects resistance to changing its speed and direction of travel. Things naturally want to keep going.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eaLnBrk="1" hangingPunct="1">
              <a:buFontTx/>
              <a:buNone/>
            </a:pPr>
            <a:r>
              <a:rPr lang="en-US" dirty="0" smtClean="0">
                <a:solidFill>
                  <a:schemeClr val="bg1"/>
                </a:solidFill>
              </a:rPr>
              <a:t>If a car is speeding along at 50 mph, inertia wants to keep it going 50 mph in one direction. Air resistance and friction with the road are constantly slowing it down, but the engine’s power compensates for this energy loss.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eaLnBrk="1" hangingPunct="1">
              <a:buFontTx/>
              <a:buNone/>
            </a:pPr>
            <a:r>
              <a:rPr lang="en-US" dirty="0" smtClean="0">
                <a:solidFill>
                  <a:schemeClr val="bg1"/>
                </a:solidFill>
              </a:rPr>
              <a:t>Anything that is in the car, including the driver and passengers, has its own inertia, which is separate from the car’s inertia. The car accelerates riders to its speed. Imagine that you’re coasting at a steady 50 mph. Your speed and the car’s speed are pretty much equal, so you feel like you and the car are moving as a single unit</a:t>
            </a:r>
            <a:r>
              <a:rPr lang="en-US" dirty="0" smtClean="0"/>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p:txBody>
          <a:bodyPr/>
          <a:lstStyle/>
          <a:p>
            <a:pPr eaLnBrk="1" hangingPunct="1">
              <a:buFontTx/>
              <a:buNone/>
            </a:pPr>
            <a:r>
              <a:rPr lang="en-US" dirty="0" smtClean="0">
                <a:solidFill>
                  <a:schemeClr val="bg1"/>
                </a:solidFill>
              </a:rPr>
              <a:t>But if the car were to crash into a telephone pole, it would be obvious that your inertia and the car’s were absolutely independent. The force of the pole would bring the car to an abrupt stop, but your speed would remain the same. Without a seatbelt, you would either slam into the steering wheel at 50 mph or go flying through the windshield at that speed.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57200" y="990600"/>
            <a:ext cx="8229600" cy="5135563"/>
          </a:xfrm>
        </p:spPr>
        <p:txBody>
          <a:bodyPr/>
          <a:lstStyle/>
          <a:p>
            <a:pPr eaLnBrk="1" hangingPunct="1">
              <a:buFontTx/>
              <a:buNone/>
            </a:pPr>
            <a:r>
              <a:rPr lang="en-US" dirty="0" smtClean="0">
                <a:solidFill>
                  <a:schemeClr val="bg1"/>
                </a:solidFill>
              </a:rPr>
              <a:t>Just as the pole slowed the car down, the car’s interior or the road would slow you down by exerting a tremendous amount of force. It is given that no matter what happens in a crash, something would have to exert force on you to slow you down. But depending on where and how the force is applied, you might be killed instantly or you might walk away.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endParaRPr lang="en-US" dirty="0" smtClean="0"/>
          </a:p>
        </p:txBody>
      </p:sp>
      <p:pic>
        <p:nvPicPr>
          <p:cNvPr id="892932" name="1crash3collisons.wmv">
            <a:hlinkClick r:id="" action="ppaction://media"/>
          </p:cNvPr>
          <p:cNvPicPr>
            <a:picLocks noRot="1" noChangeAspect="1" noChangeArrowheads="1"/>
          </p:cNvPicPr>
          <p:nvPr>
            <p:ph idx="1"/>
            <a:videoFile r:link="rId1"/>
          </p:nvPr>
        </p:nvPicPr>
        <p:blipFill>
          <a:blip r:embed="rId4" cstate="print"/>
          <a:srcRect/>
          <a:stretch>
            <a:fillRect/>
          </a:stretch>
        </p:blipFill>
        <p:spPr>
          <a:xfrm>
            <a:off x="0" y="0"/>
            <a:ext cx="93726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427" fill="hold"/>
                                        <p:tgtEl>
                                          <p:spTgt spid="8929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92932"/>
                </p:tgtEl>
              </p:cMediaNode>
            </p:video>
            <p:seq concurrent="1" nextAc="seek">
              <p:cTn id="8" restart="whenNotActive" fill="hold" evtFilter="cancelBubble" nodeType="interactiveSeq">
                <p:stCondLst>
                  <p:cond evt="onClick" delay="0">
                    <p:tgtEl>
                      <p:spTgt spid="89293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92932"/>
                                        </p:tgtEl>
                                      </p:cBhvr>
                                    </p:cmd>
                                  </p:childTnLst>
                                </p:cTn>
                              </p:par>
                            </p:childTnLst>
                          </p:cTn>
                        </p:par>
                      </p:childTnLst>
                    </p:cTn>
                  </p:par>
                </p:childTnLst>
              </p:cTn>
              <p:nextCondLst>
                <p:cond evt="onClick" delay="0">
                  <p:tgtEl>
                    <p:spTgt spid="89293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pPr eaLnBrk="1" hangingPunct="1"/>
            <a:r>
              <a:rPr lang="en-US" dirty="0" smtClean="0">
                <a:solidFill>
                  <a:srgbClr val="FFFF00"/>
                </a:solidFill>
              </a:rPr>
              <a:t>FACTS</a:t>
            </a:r>
          </a:p>
        </p:txBody>
      </p:sp>
      <p:sp>
        <p:nvSpPr>
          <p:cNvPr id="3075" name="Rectangle 3"/>
          <p:cNvSpPr>
            <a:spLocks noGrp="1" noChangeArrowheads="1"/>
          </p:cNvSpPr>
          <p:nvPr>
            <p:ph type="body" idx="1"/>
          </p:nvPr>
        </p:nvSpPr>
        <p:spPr/>
        <p:txBody>
          <a:bodyPr/>
          <a:lstStyle/>
          <a:p>
            <a:pPr eaLnBrk="1" hangingPunct="1"/>
            <a:r>
              <a:rPr lang="en-US" dirty="0" smtClean="0">
                <a:solidFill>
                  <a:schemeClr val="bg1"/>
                </a:solidFill>
              </a:rPr>
              <a:t>The # 1 leading cause of “ AT WORK DEATHS IS VEHICLE ACCIDENTS”</a:t>
            </a:r>
          </a:p>
          <a:p>
            <a:pPr eaLnBrk="1" hangingPunct="1"/>
            <a:r>
              <a:rPr lang="en-US" dirty="0" smtClean="0">
                <a:solidFill>
                  <a:schemeClr val="bg1"/>
                </a:solidFill>
              </a:rPr>
              <a:t>25% of all driving accidents are the result of excessive speed.</a:t>
            </a:r>
          </a:p>
          <a:p>
            <a:pPr eaLnBrk="1" hangingPunct="1"/>
            <a:r>
              <a:rPr lang="en-US" dirty="0" smtClean="0">
                <a:solidFill>
                  <a:schemeClr val="bg1"/>
                </a:solidFill>
              </a:rPr>
              <a:t>70% of driving accidents occur within 25 miles from home or work.</a:t>
            </a:r>
          </a:p>
          <a:p>
            <a:pPr eaLnBrk="1" hangingPunct="1"/>
            <a:r>
              <a:rPr lang="en-US" dirty="0" smtClean="0">
                <a:solidFill>
                  <a:schemeClr val="bg1"/>
                </a:solidFill>
              </a:rPr>
              <a:t>1 out of 4 employees who drive experience an accident while at work.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eaLnBrk="1" hangingPunct="1">
              <a:buFontTx/>
              <a:buNone/>
            </a:pPr>
            <a:r>
              <a:rPr lang="en-US" dirty="0" smtClean="0">
                <a:solidFill>
                  <a:schemeClr val="bg1"/>
                </a:solidFill>
              </a:rPr>
              <a:t>If you hit the windshield with your head, the stopping power is concentrated on one of the most vulnerable parts of your body. It also stops you very quickly, since the glass is a hard surface. This can easily kill or severely injure a person. A seatbelt applies the stopping force to more durable parts of the body over a longer period of time.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endParaRPr lang="en-US" dirty="0" smtClean="0"/>
          </a:p>
        </p:txBody>
      </p:sp>
      <p:pic>
        <p:nvPicPr>
          <p:cNvPr id="906244" name="rulesphysics.wmv">
            <a:hlinkClick r:id="" action="ppaction://media"/>
          </p:cNvPr>
          <p:cNvPicPr>
            <a:picLocks noRot="1" noChangeAspect="1" noChangeArrowheads="1"/>
          </p:cNvPicPr>
          <p:nvPr>
            <p:ph idx="1"/>
            <a:videoFile r:link="rId1"/>
          </p:nvPr>
        </p:nvPicPr>
        <p:blipFill>
          <a:blip r:embed="rId4" cstate="print"/>
          <a:srcRect/>
          <a:stretch>
            <a:fillRect/>
          </a:stretch>
        </p:blipFill>
        <p:spPr>
          <a:xfrm>
            <a:off x="0" y="0"/>
            <a:ext cx="93726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03" fill="hold"/>
                                        <p:tgtEl>
                                          <p:spTgt spid="90624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06244"/>
                </p:tgtEl>
              </p:cMediaNode>
            </p:video>
            <p:seq concurrent="1" nextAc="seek">
              <p:cTn id="8" restart="whenNotActive" fill="hold" evtFilter="cancelBubble" nodeType="interactiveSeq">
                <p:stCondLst>
                  <p:cond evt="onClick" delay="0">
                    <p:tgtEl>
                      <p:spTgt spid="90624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06244"/>
                                        </p:tgtEl>
                                      </p:cBhvr>
                                    </p:cmd>
                                  </p:childTnLst>
                                </p:cTn>
                              </p:par>
                            </p:childTnLst>
                          </p:cTn>
                        </p:par>
                      </p:childTnLst>
                    </p:cTn>
                  </p:par>
                </p:childTnLst>
              </p:cTn>
              <p:nextCondLst>
                <p:cond evt="onClick" delay="0">
                  <p:tgtEl>
                    <p:spTgt spid="90624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endParaRPr lang="en-US" dirty="0" smtClean="0"/>
          </a:p>
        </p:txBody>
      </p:sp>
      <p:pic>
        <p:nvPicPr>
          <p:cNvPr id="951300" name="seatbeltvideodownload.wmv">
            <a:hlinkClick r:id="" action="ppaction://media"/>
          </p:cNvPr>
          <p:cNvPicPr>
            <a:picLocks noRot="1" noChangeAspect="1" noChangeArrowheads="1"/>
          </p:cNvPicPr>
          <p:nvPr>
            <p:ph idx="1"/>
            <a:videoFile r:link="rId1"/>
          </p:nvPr>
        </p:nvPicPr>
        <p:blipFill>
          <a:blip r:embed="rId4" cstate="print"/>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191" fill="hold"/>
                                        <p:tgtEl>
                                          <p:spTgt spid="9513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51300"/>
                </p:tgtEl>
              </p:cMediaNode>
            </p:video>
            <p:seq concurrent="1" nextAc="seek">
              <p:cTn id="8" restart="whenNotActive" fill="hold" evtFilter="cancelBubble" nodeType="interactiveSeq">
                <p:stCondLst>
                  <p:cond evt="onClick" delay="0">
                    <p:tgtEl>
                      <p:spTgt spid="95130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51300"/>
                                        </p:tgtEl>
                                      </p:cBhvr>
                                    </p:cmd>
                                  </p:childTnLst>
                                </p:cTn>
                              </p:par>
                            </p:childTnLst>
                          </p:cTn>
                        </p:par>
                      </p:childTnLst>
                    </p:cTn>
                  </p:par>
                </p:childTnLst>
              </p:cTn>
              <p:nextCondLst>
                <p:cond evt="onClick" delay="0">
                  <p:tgtEl>
                    <p:spTgt spid="951300"/>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p:txBody>
          <a:bodyPr/>
          <a:lstStyle/>
          <a:p>
            <a:pPr eaLnBrk="1" hangingPunct="1">
              <a:buFontTx/>
              <a:buNone/>
            </a:pPr>
            <a:r>
              <a:rPr lang="en-US" dirty="0" smtClean="0">
                <a:solidFill>
                  <a:schemeClr val="bg1"/>
                </a:solidFill>
              </a:rPr>
              <a:t>A typical seatbelt consists of a lap belt, which rest over your pelvis, and a shoulder belt, which extends across your chest. The two belt sections are tightly secured to the frame of the car in order to hold passengers in their seats. When the belt is worn correctly, it will apply most of the stopping force to the rib cage and the pelvis, which are relatively sturdy parts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pPr eaLnBrk="1" hangingPunct="1">
              <a:buFontTx/>
              <a:buNone/>
            </a:pPr>
            <a:r>
              <a:rPr lang="en-US" dirty="0" smtClean="0">
                <a:solidFill>
                  <a:schemeClr val="bg1"/>
                </a:solidFill>
              </a:rPr>
              <a:t>of the body. Since the belts extend across a wide section of your body, the force isn’t concentrated in a small area, so it can’t do as much damage. Additionally, the seatbelt webbing is made of more flexible material than the dashboard or windshield. It stretches a little bit, which means the stop isn’t quite so abrupt.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p:txBody>
          <a:bodyPr/>
          <a:lstStyle/>
          <a:p>
            <a:pPr eaLnBrk="1" hangingPunct="1">
              <a:buFontTx/>
              <a:buNone/>
            </a:pPr>
            <a:r>
              <a:rPr lang="en-US" dirty="0" smtClean="0">
                <a:solidFill>
                  <a:schemeClr val="bg1"/>
                </a:solidFill>
              </a:rPr>
              <a:t>The seatbelt shouldn’t give more than a little, however, or you might bang into the steering wheel or side window. Safe seatbelts will only let you shift forward slightly.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eaLnBrk="1" hangingPunct="1">
              <a:buFontTx/>
              <a:buNone/>
            </a:pPr>
            <a:r>
              <a:rPr lang="en-US" dirty="0" smtClean="0">
                <a:solidFill>
                  <a:schemeClr val="bg1"/>
                </a:solidFill>
              </a:rPr>
              <a:t>Seat belts are also to be used with all equipment that provides a seatbelt and has roll over protection.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DSC00677"/>
          <p:cNvPicPr>
            <a:picLocks noChangeAspect="1" noChangeArrowheads="1"/>
          </p:cNvPicPr>
          <p:nvPr>
            <p:ph idx="1"/>
          </p:nvPr>
        </p:nvPicPr>
        <p:blipFill>
          <a:blip r:embed="rId3" cstate="print"/>
          <a:srcRect/>
          <a:stretch>
            <a:fillRect/>
          </a:stretch>
        </p:blipFill>
        <p:spPr>
          <a:xfrm>
            <a:off x="1163638" y="1600200"/>
            <a:ext cx="6815137" cy="4525963"/>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Picture 085"/>
          <p:cNvPicPr>
            <a:picLocks noChangeAspect="1" noChangeArrowheads="1"/>
          </p:cNvPicPr>
          <p:nvPr>
            <p:ph type="body" idx="1"/>
          </p:nvPr>
        </p:nvPicPr>
        <p:blipFill>
          <a:blip r:embed="rId3" cstate="print"/>
          <a:srcRect/>
          <a:stretch>
            <a:fillRect/>
          </a:stretch>
        </p:blipFill>
        <p:spPr>
          <a:xfrm>
            <a:off x="1163638" y="1600200"/>
            <a:ext cx="6815137" cy="4525963"/>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dirty="0" smtClean="0"/>
          </a:p>
        </p:txBody>
      </p:sp>
      <p:sp>
        <p:nvSpPr>
          <p:cNvPr id="30723" name="Rectangle 3"/>
          <p:cNvSpPr>
            <a:spLocks noGrp="1" noChangeArrowheads="1"/>
          </p:cNvSpPr>
          <p:nvPr>
            <p:ph type="body" idx="1"/>
          </p:nvPr>
        </p:nvSpPr>
        <p:spPr/>
        <p:txBody>
          <a:bodyPr/>
          <a:lstStyle/>
          <a:p>
            <a:pPr eaLnBrk="1" hangingPunct="1"/>
            <a:endParaRPr lang="en-US" dirty="0" smtClean="0"/>
          </a:p>
        </p:txBody>
      </p:sp>
      <p:sp>
        <p:nvSpPr>
          <p:cNvPr id="30724"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dirty="0"/>
          </a:p>
        </p:txBody>
      </p:sp>
      <p:pic>
        <p:nvPicPr>
          <p:cNvPr id="30725" name="Picture 5" descr="http://upload.wikimedia.org/wikipedia/commons/thumb/1/12/Seatbelt.jpg/200px-Seatbelt.jpg">
            <a:hlinkClick r:id="rId3"/>
          </p:cNvPr>
          <p:cNvPicPr>
            <a:picLocks noChangeAspect="1" noChangeArrowheads="1"/>
          </p:cNvPicPr>
          <p:nvPr/>
        </p:nvPicPr>
        <p:blipFill>
          <a:blip r:embed="rId4" r:link="rId5" cstate="print"/>
          <a:srcRect/>
          <a:stretch>
            <a:fillRect/>
          </a:stretch>
        </p:blipFill>
        <p:spPr bwMode="auto">
          <a:xfrm>
            <a:off x="0" y="0"/>
            <a:ext cx="9144000" cy="731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solidFill>
                  <a:srgbClr val="FFFF00"/>
                </a:solidFill>
              </a:rPr>
              <a:t>FACTS</a:t>
            </a:r>
          </a:p>
        </p:txBody>
      </p:sp>
      <p:sp>
        <p:nvSpPr>
          <p:cNvPr id="4099" name="Rectangle 3"/>
          <p:cNvSpPr>
            <a:spLocks noGrp="1" noChangeArrowheads="1"/>
          </p:cNvSpPr>
          <p:nvPr>
            <p:ph type="body" idx="1"/>
          </p:nvPr>
        </p:nvSpPr>
        <p:spPr/>
        <p:txBody>
          <a:bodyPr/>
          <a:lstStyle/>
          <a:p>
            <a:pPr eaLnBrk="1" hangingPunct="1"/>
            <a:r>
              <a:rPr lang="en-US" dirty="0" smtClean="0">
                <a:solidFill>
                  <a:schemeClr val="bg1"/>
                </a:solidFill>
              </a:rPr>
              <a:t>Most people know some one who has died in a car accident.</a:t>
            </a:r>
          </a:p>
          <a:p>
            <a:pPr eaLnBrk="1" hangingPunct="1"/>
            <a:r>
              <a:rPr lang="en-US" dirty="0" smtClean="0">
                <a:solidFill>
                  <a:schemeClr val="bg1"/>
                </a:solidFill>
              </a:rPr>
              <a:t>Motor vehicles crashes cause a death every 12 minutes, and a disabling injury every 14 seconds.</a:t>
            </a:r>
          </a:p>
          <a:p>
            <a:pPr eaLnBrk="1" hangingPunct="1"/>
            <a:r>
              <a:rPr lang="en-US" dirty="0" smtClean="0">
                <a:solidFill>
                  <a:schemeClr val="bg1"/>
                </a:solidFill>
              </a:rPr>
              <a:t>Most accidents occur on clear sunny days, with good visibility.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dirty="0" smtClean="0"/>
          </a:p>
        </p:txBody>
      </p:sp>
      <p:pic>
        <p:nvPicPr>
          <p:cNvPr id="31747" name="Picture 4" descr="http://upload.wikimedia.org/wikipedia/commons/thumb/b/bc/Airplane_seat_belt_1.jpg/200px-Airplane_seat_belt_1.jpg">
            <a:hlinkClick r:id="rId3"/>
          </p:cNvPr>
          <p:cNvPicPr>
            <a:picLocks noChangeAspect="1" noChangeArrowheads="1"/>
          </p:cNvPicPr>
          <p:nvPr>
            <p:ph type="body" idx="1"/>
          </p:nvPr>
        </p:nvPicPr>
        <p:blipFill>
          <a:blip r:embed="rId4" r:link="rId5" cstate="print"/>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endParaRPr lang="en-US" dirty="0" smtClean="0"/>
          </a:p>
        </p:txBody>
      </p:sp>
      <p:pic>
        <p:nvPicPr>
          <p:cNvPr id="920580" name="noseatbelt.wmv">
            <a:hlinkClick r:id="" action="ppaction://media"/>
          </p:cNvPr>
          <p:cNvPicPr>
            <a:picLocks noRot="1" noChangeAspect="1" noChangeArrowheads="1"/>
          </p:cNvPicPr>
          <p:nvPr>
            <p:ph idx="1"/>
            <a:videoFile r:link="rId1"/>
          </p:nvPr>
        </p:nvPicPr>
        <p:blipFill>
          <a:blip r:embed="rId4" cstate="print"/>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49" fill="hold"/>
                                        <p:tgtEl>
                                          <p:spTgt spid="9205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20580"/>
                </p:tgtEl>
              </p:cMediaNode>
            </p:video>
            <p:seq concurrent="1" nextAc="seek">
              <p:cTn id="8" restart="whenNotActive" fill="hold" evtFilter="cancelBubble" nodeType="interactiveSeq">
                <p:stCondLst>
                  <p:cond evt="onClick" delay="0">
                    <p:tgtEl>
                      <p:spTgt spid="92058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20580"/>
                                        </p:tgtEl>
                                      </p:cBhvr>
                                    </p:cmd>
                                  </p:childTnLst>
                                </p:cTn>
                              </p:par>
                            </p:childTnLst>
                          </p:cTn>
                        </p:par>
                      </p:childTnLst>
                    </p:cTn>
                  </p:par>
                </p:childTnLst>
              </p:cTn>
              <p:nextCondLst>
                <p:cond evt="onClick" delay="0">
                  <p:tgtEl>
                    <p:spTgt spid="92058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solidFill>
                  <a:srgbClr val="FFFF00"/>
                </a:solidFill>
              </a:rPr>
              <a:t>Crumple Zones</a:t>
            </a:r>
          </a:p>
        </p:txBody>
      </p:sp>
      <p:sp>
        <p:nvSpPr>
          <p:cNvPr id="33795" name="Rectangle 3"/>
          <p:cNvSpPr>
            <a:spLocks noGrp="1" noChangeArrowheads="1"/>
          </p:cNvSpPr>
          <p:nvPr>
            <p:ph type="body" idx="1"/>
          </p:nvPr>
        </p:nvSpPr>
        <p:spPr/>
        <p:txBody>
          <a:bodyPr/>
          <a:lstStyle/>
          <a:p>
            <a:pPr eaLnBrk="1" hangingPunct="1">
              <a:lnSpc>
                <a:spcPct val="90000"/>
              </a:lnSpc>
              <a:buFontTx/>
              <a:buNone/>
            </a:pPr>
            <a:r>
              <a:rPr lang="en-US" dirty="0" smtClean="0">
                <a:solidFill>
                  <a:schemeClr val="bg1"/>
                </a:solidFill>
              </a:rPr>
              <a:t>A cars crumple zones does the real work of softening the blow from a crash. Crumple zones are areas in the front and rear of a car that collapse relatively easily. Instead of the entire car coming to an abrupt stop when it hits an obstacle, it absorbs some of the impact force by flattening, like a soda can. The cars cabin is much sturdier, so it does not crumple around the passengers.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p:txBody>
          <a:bodyPr/>
          <a:lstStyle/>
          <a:p>
            <a:pPr eaLnBrk="1" hangingPunct="1">
              <a:buFontTx/>
              <a:buNone/>
            </a:pPr>
            <a:r>
              <a:rPr lang="en-US" dirty="0" smtClean="0">
                <a:solidFill>
                  <a:schemeClr val="bg1"/>
                </a:solidFill>
              </a:rPr>
              <a:t>It continues moving briefly, crushing the front of the car against the obstacle. Of course, crumple zones will only protect you if you move with the cab of the car– that is, if you are secured to the seat by your seatbelt.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solidFill>
                  <a:srgbClr val="FFFF00"/>
                </a:solidFill>
              </a:rPr>
              <a:t>How seatbelts work</a:t>
            </a:r>
          </a:p>
        </p:txBody>
      </p:sp>
      <p:sp>
        <p:nvSpPr>
          <p:cNvPr id="35843" name="Rectangle 3"/>
          <p:cNvSpPr>
            <a:spLocks noGrp="1" noChangeArrowheads="1"/>
          </p:cNvSpPr>
          <p:nvPr>
            <p:ph type="body" idx="1"/>
          </p:nvPr>
        </p:nvSpPr>
        <p:spPr/>
        <p:txBody>
          <a:bodyPr/>
          <a:lstStyle/>
          <a:p>
            <a:pPr eaLnBrk="1" hangingPunct="1">
              <a:buFontTx/>
              <a:buNone/>
            </a:pPr>
            <a:r>
              <a:rPr lang="en-US" dirty="0" smtClean="0">
                <a:solidFill>
                  <a:schemeClr val="bg1"/>
                </a:solidFill>
              </a:rPr>
              <a:t>In a typical seatbelt system, the belt webbing is connected to a retractor mechanism. The central element in the retractor is a spool, which is attached to one end of the webbing. Inside the retractor, a spring applies a rotation force, or torque, to the spool. This works to rotate the spool so it winds up any loose webbing.</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dirty="0" smtClean="0"/>
          </a:p>
        </p:txBody>
      </p:sp>
      <p:sp>
        <p:nvSpPr>
          <p:cNvPr id="36867" name="Rectangle 3"/>
          <p:cNvSpPr>
            <a:spLocks noGrp="1" noChangeArrowheads="1"/>
          </p:cNvSpPr>
          <p:nvPr>
            <p:ph type="body" idx="1"/>
          </p:nvPr>
        </p:nvSpPr>
        <p:spPr/>
        <p:txBody>
          <a:bodyPr/>
          <a:lstStyle/>
          <a:p>
            <a:pPr eaLnBrk="1" hangingPunct="1"/>
            <a:endParaRPr lang="en-US" dirty="0" smtClean="0"/>
          </a:p>
        </p:txBody>
      </p:sp>
      <p:pic>
        <p:nvPicPr>
          <p:cNvPr id="36868" name="Picture 4" descr="0721101601"/>
          <p:cNvPicPr>
            <a:picLocks noChangeAspect="1" noChangeArrowheads="1"/>
          </p:cNvPicPr>
          <p:nvPr/>
        </p:nvPicPr>
        <p:blipFill>
          <a:blip r:embed="rId3" cstate="print"/>
          <a:srcRect/>
          <a:stretch>
            <a:fillRect/>
          </a:stretch>
        </p:blipFill>
        <p:spPr bwMode="auto">
          <a:xfrm>
            <a:off x="-3048000" y="-2286000"/>
            <a:ext cx="15240000" cy="1143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pPr eaLnBrk="1" hangingPunct="1">
              <a:lnSpc>
                <a:spcPct val="90000"/>
              </a:lnSpc>
              <a:buFontTx/>
              <a:buNone/>
            </a:pPr>
            <a:r>
              <a:rPr lang="en-US" dirty="0" smtClean="0">
                <a:solidFill>
                  <a:schemeClr val="bg1"/>
                </a:solidFill>
              </a:rPr>
              <a:t>When you pull the webbing out, the spool rotates counter-clockwise, which turns the attached spring in the same direction. Effectively, the rotating spool works to untwist the spring. The spring wants to return to its original shape, so it resists this twisting motion. If you release the webbing, the spring will tighten up, rotating the spool clockwise until there is no more slack in the belt.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endParaRPr lang="en-US" dirty="0" smtClean="0"/>
          </a:p>
        </p:txBody>
      </p:sp>
      <p:pic>
        <p:nvPicPr>
          <p:cNvPr id="931844" name="Seatbelts#1.wmv">
            <a:hlinkClick r:id="" action="ppaction://media"/>
          </p:cNvPr>
          <p:cNvPicPr>
            <a:picLocks noRot="1" noChangeAspect="1" noChangeArrowheads="1"/>
          </p:cNvPicPr>
          <p:nvPr>
            <p:ph idx="1"/>
            <a:videoFile r:link="rId1"/>
          </p:nvPr>
        </p:nvPicPr>
        <p:blipFill>
          <a:blip r:embed="rId4" cstate="print"/>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060" fill="hold"/>
                                        <p:tgtEl>
                                          <p:spTgt spid="93184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31844"/>
                </p:tgtEl>
              </p:cMediaNode>
            </p:video>
            <p:seq concurrent="1" nextAc="seek">
              <p:cTn id="8" restart="whenNotActive" fill="hold" evtFilter="cancelBubble" nodeType="interactiveSeq">
                <p:stCondLst>
                  <p:cond evt="onClick" delay="0">
                    <p:tgtEl>
                      <p:spTgt spid="93184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31844"/>
                                        </p:tgtEl>
                                      </p:cBhvr>
                                    </p:cmd>
                                  </p:childTnLst>
                                </p:cTn>
                              </p:par>
                            </p:childTnLst>
                          </p:cTn>
                        </p:par>
                      </p:childTnLst>
                    </p:cTn>
                  </p:par>
                </p:childTnLst>
              </p:cTn>
              <p:nextCondLst>
                <p:cond evt="onClick" delay="0">
                  <p:tgtEl>
                    <p:spTgt spid="93184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p:txBody>
          <a:bodyPr/>
          <a:lstStyle/>
          <a:p>
            <a:pPr eaLnBrk="1" hangingPunct="1">
              <a:lnSpc>
                <a:spcPct val="90000"/>
              </a:lnSpc>
              <a:buFontTx/>
              <a:buNone/>
            </a:pPr>
            <a:r>
              <a:rPr lang="en-US" sz="2400" dirty="0" smtClean="0">
                <a:solidFill>
                  <a:schemeClr val="bg1"/>
                </a:solidFill>
              </a:rPr>
              <a:t> It might come as a surprise, but the same officers who enforce seat belt laws often times do not to wear them, and it's not hard to find evidence on the streets. </a:t>
            </a:r>
          </a:p>
          <a:p>
            <a:pPr eaLnBrk="1" hangingPunct="1">
              <a:lnSpc>
                <a:spcPct val="90000"/>
              </a:lnSpc>
              <a:buFontTx/>
              <a:buNone/>
            </a:pPr>
            <a:r>
              <a:rPr lang="en-US" sz="2400" dirty="0" smtClean="0">
                <a:solidFill>
                  <a:schemeClr val="bg1"/>
                </a:solidFill>
              </a:rPr>
              <a:t>Police say they see the belts as a hindrance that slows their response time. Mike </a:t>
            </a:r>
            <a:r>
              <a:rPr lang="en-US" sz="2400" dirty="0" smtClean="0">
                <a:solidFill>
                  <a:schemeClr val="bg1"/>
                </a:solidFill>
              </a:rPr>
              <a:t>Guzy</a:t>
            </a:r>
            <a:r>
              <a:rPr lang="en-US" sz="2400" dirty="0" smtClean="0">
                <a:solidFill>
                  <a:schemeClr val="bg1"/>
                </a:solidFill>
              </a:rPr>
              <a:t> spent 21 years as a St. Louis officer, and says he refused to wear them. </a:t>
            </a:r>
          </a:p>
          <a:p>
            <a:pPr eaLnBrk="1" hangingPunct="1">
              <a:lnSpc>
                <a:spcPct val="90000"/>
              </a:lnSpc>
              <a:buFontTx/>
              <a:buNone/>
            </a:pPr>
            <a:r>
              <a:rPr lang="en-US" sz="2400" dirty="0" smtClean="0">
                <a:solidFill>
                  <a:schemeClr val="bg1"/>
                </a:solidFill>
              </a:rPr>
              <a:t>"There are people who are going to run from you. There are people we've seen in a couple of recent incidents who will attack an officer," he said. "In either case you need to be able to get out of your vehicle in a relatively short period of time."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p:txBody>
          <a:bodyPr/>
          <a:lstStyle/>
          <a:p>
            <a:pPr eaLnBrk="1" hangingPunct="1">
              <a:buFontTx/>
              <a:buNone/>
            </a:pPr>
            <a:r>
              <a:rPr lang="en-US" sz="2800" dirty="0" smtClean="0">
                <a:solidFill>
                  <a:schemeClr val="bg1"/>
                </a:solidFill>
              </a:rPr>
              <a:t>The St. Louis Police Department announced on Wednesday that Officer David Haynes did not have his seat belt on when he crashed during a high-speed pursuit. Officer Haynes died in that crash on March 24.</a:t>
            </a:r>
          </a:p>
          <a:p>
            <a:pPr eaLnBrk="1" hangingPunct="1">
              <a:buFontTx/>
              <a:buNone/>
            </a:pPr>
            <a:r>
              <a:rPr lang="en-US" sz="2800" dirty="0" smtClean="0">
                <a:solidFill>
                  <a:schemeClr val="bg1"/>
                </a:solidFill>
              </a:rPr>
              <a:t>It is the second fatal crash involving a St. Louis police officer where seat belts were not in use. Police Chief Daniel </a:t>
            </a:r>
            <a:r>
              <a:rPr lang="en-US" sz="2800" dirty="0" smtClean="0">
                <a:solidFill>
                  <a:schemeClr val="bg1"/>
                </a:solidFill>
              </a:rPr>
              <a:t>Isom</a:t>
            </a:r>
            <a:r>
              <a:rPr lang="en-US" sz="2800" dirty="0" smtClean="0">
                <a:solidFill>
                  <a:schemeClr val="bg1"/>
                </a:solidFill>
              </a:rPr>
              <a:t> said that it is a constant struggle to get officers to wear the life-saving devices that citizens are required by law to wear.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solidFill>
                  <a:srgbClr val="FFFF00"/>
                </a:solidFill>
              </a:rPr>
              <a:t>FACTS</a:t>
            </a:r>
          </a:p>
        </p:txBody>
      </p:sp>
      <p:sp>
        <p:nvSpPr>
          <p:cNvPr id="5123" name="Rectangle 3"/>
          <p:cNvSpPr>
            <a:spLocks noGrp="1" noChangeArrowheads="1"/>
          </p:cNvSpPr>
          <p:nvPr>
            <p:ph type="body" idx="1"/>
          </p:nvPr>
        </p:nvSpPr>
        <p:spPr/>
        <p:txBody>
          <a:bodyPr/>
          <a:lstStyle/>
          <a:p>
            <a:pPr eaLnBrk="1" hangingPunct="1"/>
            <a:r>
              <a:rPr lang="en-US" dirty="0" smtClean="0">
                <a:solidFill>
                  <a:schemeClr val="bg1"/>
                </a:solidFill>
              </a:rPr>
              <a:t>60% of crashes with deaths or injuries happen on roads with posted speed limits of 40 mph or less.</a:t>
            </a:r>
          </a:p>
          <a:p>
            <a:pPr eaLnBrk="1" hangingPunct="1"/>
            <a:r>
              <a:rPr lang="en-US" dirty="0" smtClean="0">
                <a:solidFill>
                  <a:schemeClr val="bg1"/>
                </a:solidFill>
              </a:rPr>
              <a:t>The most hazardous environment most employees face on a daily basis is the road.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p:txBody>
          <a:bodyPr/>
          <a:lstStyle/>
          <a:p>
            <a:pPr eaLnBrk="1" hangingPunct="1">
              <a:lnSpc>
                <a:spcPct val="80000"/>
              </a:lnSpc>
              <a:buFontTx/>
              <a:buNone/>
            </a:pPr>
            <a:r>
              <a:rPr lang="en-US" sz="2400" dirty="0" smtClean="0">
                <a:solidFill>
                  <a:schemeClr val="bg1"/>
                </a:solidFill>
              </a:rPr>
              <a:t>This debate has been going on for years, but the two recent deaths have drawn greater attention to the issue. Despite a stiff penalty, the chief can't seem to convince officers to wear safety belts. "It's an issue throughout law enforcement," said Chief </a:t>
            </a:r>
            <a:r>
              <a:rPr lang="en-US" sz="2400" dirty="0" smtClean="0">
                <a:solidFill>
                  <a:schemeClr val="bg1"/>
                </a:solidFill>
              </a:rPr>
              <a:t>Isom</a:t>
            </a:r>
            <a:r>
              <a:rPr lang="en-US" sz="2400" dirty="0" smtClean="0">
                <a:solidFill>
                  <a:schemeClr val="bg1"/>
                </a:solidFill>
              </a:rPr>
              <a:t>. "It's become a bone of contention between management and officers."</a:t>
            </a:r>
          </a:p>
          <a:p>
            <a:pPr eaLnBrk="1" hangingPunct="1">
              <a:lnSpc>
                <a:spcPct val="80000"/>
              </a:lnSpc>
              <a:buFontTx/>
              <a:buNone/>
            </a:pPr>
            <a:r>
              <a:rPr lang="en-US" sz="2400" dirty="0" smtClean="0">
                <a:solidFill>
                  <a:schemeClr val="bg1"/>
                </a:solidFill>
              </a:rPr>
              <a:t>Officer Haynes wasn't the only recent death. Officer Julian Moore died in October responding to a scene. There's no proof a seat belt would have saved either officer, but a recent policy imposes a one-day suspension on any officer caught not wearing a seat belt. According to the St. Louis Metropolitan Police Department, more than 50 officers were suspended since January of last year for not wearing a seat belt.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pPr eaLnBrk="1" hangingPunct="1">
              <a:buFontTx/>
              <a:buNone/>
            </a:pPr>
            <a:r>
              <a:rPr lang="en-US" dirty="0" smtClean="0">
                <a:solidFill>
                  <a:schemeClr val="bg1"/>
                </a:solidFill>
              </a:rPr>
              <a:t>How do get them to wear their seat belts ?</a:t>
            </a: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You have a policy. It details seat belt usage and the State Law. They want their pay check every two weeks. Pretty Simple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endParaRPr lang="en-US" dirty="0" smtClean="0"/>
          </a:p>
        </p:txBody>
      </p:sp>
      <p:pic>
        <p:nvPicPr>
          <p:cNvPr id="955396" name="Nitroboatvswhineygirlfriend.wmv">
            <a:hlinkClick r:id="" action="ppaction://media"/>
          </p:cNvPr>
          <p:cNvPicPr>
            <a:picLocks noRot="1" noChangeAspect="1" noChangeArrowheads="1"/>
          </p:cNvPicPr>
          <p:nvPr>
            <p:ph idx="1"/>
            <a:videoFile r:link="rId1"/>
          </p:nvPr>
        </p:nvPicPr>
        <p:blipFill>
          <a:blip r:embed="rId4" cstate="print"/>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84" fill="hold"/>
                                        <p:tgtEl>
                                          <p:spTgt spid="9553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55396"/>
                </p:tgtEl>
              </p:cMediaNode>
            </p:video>
            <p:seq concurrent="1" nextAc="seek">
              <p:cTn id="8" restart="whenNotActive" fill="hold" evtFilter="cancelBubble" nodeType="interactiveSeq">
                <p:stCondLst>
                  <p:cond evt="onClick" delay="0">
                    <p:tgtEl>
                      <p:spTgt spid="95539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55396"/>
                                        </p:tgtEl>
                                      </p:cBhvr>
                                    </p:cmd>
                                  </p:childTnLst>
                                </p:cTn>
                              </p:par>
                            </p:childTnLst>
                          </p:cTn>
                        </p:par>
                      </p:childTnLst>
                    </p:cTn>
                  </p:par>
                </p:childTnLst>
              </p:cTn>
              <p:nextCondLst>
                <p:cond evt="onClick" delay="0">
                  <p:tgtEl>
                    <p:spTgt spid="95539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solidFill>
                  <a:srgbClr val="FFFF00"/>
                </a:solidFill>
              </a:rPr>
              <a:t>QUESTIONS ?</a:t>
            </a:r>
          </a:p>
        </p:txBody>
      </p:sp>
      <p:sp>
        <p:nvSpPr>
          <p:cNvPr id="45059" name="Rectangle 3"/>
          <p:cNvSpPr>
            <a:spLocks noGrp="1" noChangeArrowheads="1"/>
          </p:cNvSpPr>
          <p:nvPr>
            <p:ph type="body" idx="1"/>
          </p:nvPr>
        </p:nvSpPr>
        <p:spPr>
          <a:xfrm>
            <a:off x="2438400" y="1600201"/>
            <a:ext cx="4114800" cy="3581399"/>
          </a:xfrm>
        </p:spPr>
        <p:txBody>
          <a:bodyPr/>
          <a:lstStyle/>
          <a:p>
            <a:pPr eaLnBrk="1" hangingPunct="1">
              <a:buFontTx/>
              <a:buNone/>
            </a:pPr>
            <a:endParaRPr lang="en-US" dirty="0" smtClean="0"/>
          </a:p>
        </p:txBody>
      </p:sp>
      <p:pic>
        <p:nvPicPr>
          <p:cNvPr id="5" name="Picture 3" descr="j0172629"/>
          <p:cNvPicPr>
            <a:picLocks noGrp="1" noChangeAspect="1" noChangeArrowheads="1" noCrop="1"/>
          </p:cNvPicPr>
          <p:nvPr>
            <p:ph idx="1"/>
          </p:nvPr>
        </p:nvPicPr>
        <p:blipFill>
          <a:blip r:embed="rId3" cstate="print"/>
          <a:srcRect/>
          <a:stretch>
            <a:fillRect/>
          </a:stretch>
        </p:blipFill>
        <p:spPr>
          <a:xfrm>
            <a:off x="3200400" y="1905000"/>
            <a:ext cx="2705100" cy="3087688"/>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solidFill>
                  <a:srgbClr val="FFFF00"/>
                </a:solidFill>
              </a:rPr>
              <a:t>SEATBELT MYTHS</a:t>
            </a:r>
          </a:p>
        </p:txBody>
      </p:sp>
      <p:sp>
        <p:nvSpPr>
          <p:cNvPr id="6147" name="Rectangle 3"/>
          <p:cNvSpPr>
            <a:spLocks noGrp="1" noChangeArrowheads="1"/>
          </p:cNvSpPr>
          <p:nvPr>
            <p:ph type="body" idx="1"/>
          </p:nvPr>
        </p:nvSpPr>
        <p:spPr/>
        <p:txBody>
          <a:bodyPr/>
          <a:lstStyle/>
          <a:p>
            <a:pPr eaLnBrk="1" hangingPunct="1">
              <a:buFontTx/>
              <a:buNone/>
            </a:pPr>
            <a:r>
              <a:rPr lang="en-US" dirty="0" smtClean="0">
                <a:solidFill>
                  <a:schemeClr val="bg1"/>
                </a:solidFill>
              </a:rPr>
              <a:t>I don’t need a seatbelt when I’m traveling at low speeds or going on short trips.</a:t>
            </a:r>
          </a:p>
          <a:p>
            <a:pPr eaLnBrk="1" hangingPunct="1">
              <a:buFontTx/>
              <a:buNone/>
            </a:pPr>
            <a:r>
              <a:rPr lang="en-US" dirty="0" smtClean="0">
                <a:solidFill>
                  <a:schemeClr val="bg1"/>
                </a:solidFill>
              </a:rPr>
              <a:t>More than 80% of all motor vehicle crashes occur at speeds less than 40mph.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solidFill>
                  <a:srgbClr val="FFFF00"/>
                </a:solidFill>
              </a:rPr>
              <a:t>SEATBELT MYTHS</a:t>
            </a:r>
          </a:p>
        </p:txBody>
      </p:sp>
      <p:sp>
        <p:nvSpPr>
          <p:cNvPr id="7171" name="Rectangle 3"/>
          <p:cNvSpPr>
            <a:spLocks noGrp="1" noChangeArrowheads="1"/>
          </p:cNvSpPr>
          <p:nvPr>
            <p:ph type="body" idx="1"/>
          </p:nvPr>
        </p:nvSpPr>
        <p:spPr>
          <a:noFill/>
        </p:spPr>
        <p:txBody>
          <a:bodyPr/>
          <a:lstStyle/>
          <a:p>
            <a:pPr eaLnBrk="1" hangingPunct="1">
              <a:buFontTx/>
              <a:buNone/>
            </a:pPr>
            <a:r>
              <a:rPr lang="en-US" dirty="0" smtClean="0">
                <a:solidFill>
                  <a:schemeClr val="bg1"/>
                </a:solidFill>
              </a:rPr>
              <a:t>I’m uncomfortable and too confined when I wear a seatbelt.</a:t>
            </a: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Seatbelts are designed to allow you to reach necessary driving controls. The newer shoulder belt retractors give you even more freedom.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solidFill>
                  <a:srgbClr val="FFFF00"/>
                </a:solidFill>
              </a:rPr>
              <a:t>SEATBELT MYTHS</a:t>
            </a:r>
          </a:p>
        </p:txBody>
      </p:sp>
      <p:sp>
        <p:nvSpPr>
          <p:cNvPr id="8195" name="Rectangle 3"/>
          <p:cNvSpPr>
            <a:spLocks noGrp="1" noChangeArrowheads="1"/>
          </p:cNvSpPr>
          <p:nvPr>
            <p:ph type="body" idx="1"/>
          </p:nvPr>
        </p:nvSpPr>
        <p:spPr/>
        <p:txBody>
          <a:bodyPr/>
          <a:lstStyle/>
          <a:p>
            <a:pPr eaLnBrk="1" hangingPunct="1">
              <a:buFontTx/>
              <a:buNone/>
            </a:pPr>
            <a:r>
              <a:rPr lang="en-US" dirty="0" smtClean="0">
                <a:solidFill>
                  <a:schemeClr val="bg1"/>
                </a:solidFill>
              </a:rPr>
              <a:t>I might be saved if I’m thrown clear of a car crash.</a:t>
            </a:r>
          </a:p>
          <a:p>
            <a:pPr eaLnBrk="1" hangingPunct="1">
              <a:buFontTx/>
              <a:buNone/>
            </a:pPr>
            <a:endParaRPr lang="en-US" dirty="0" smtClean="0">
              <a:solidFill>
                <a:schemeClr val="bg1"/>
              </a:solidFill>
            </a:endParaRPr>
          </a:p>
          <a:p>
            <a:pPr eaLnBrk="1" hangingPunct="1">
              <a:buFontTx/>
              <a:buNone/>
            </a:pPr>
            <a:r>
              <a:rPr lang="en-US" dirty="0" smtClean="0">
                <a:solidFill>
                  <a:schemeClr val="bg1"/>
                </a:solidFill>
              </a:rPr>
              <a:t>The fact is that your chances of being killed are four times greater if you are thrown from a vehicle.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FFFF00"/>
                </a:solidFill>
              </a:rPr>
              <a:t>BOTTOM LINE</a:t>
            </a:r>
          </a:p>
        </p:txBody>
      </p:sp>
      <p:sp>
        <p:nvSpPr>
          <p:cNvPr id="9219" name="Rectangle 3"/>
          <p:cNvSpPr>
            <a:spLocks noGrp="1" noChangeArrowheads="1"/>
          </p:cNvSpPr>
          <p:nvPr>
            <p:ph type="body" idx="1"/>
          </p:nvPr>
        </p:nvSpPr>
        <p:spPr/>
        <p:txBody>
          <a:bodyPr/>
          <a:lstStyle/>
          <a:p>
            <a:pPr algn="ctr" eaLnBrk="1" hangingPunct="1">
              <a:buFontTx/>
              <a:buNone/>
            </a:pPr>
            <a:r>
              <a:rPr lang="en-US" sz="6000" dirty="0" smtClean="0">
                <a:solidFill>
                  <a:schemeClr val="bg1"/>
                </a:solidFill>
              </a:rPr>
              <a:t>ALWAYS WEAR YOUR SEATBELT</a:t>
            </a:r>
            <a:r>
              <a:rPr lang="en-US" sz="6000" dirty="0" smtClean="0">
                <a:solidFill>
                  <a:schemeClr val="bg1"/>
                </a:solidFill>
              </a:rPr>
              <a:t>.</a:t>
            </a:r>
          </a:p>
          <a:p>
            <a:pPr algn="ctr" eaLnBrk="1" hangingPunct="1">
              <a:buFontTx/>
              <a:buNone/>
            </a:pPr>
            <a:endParaRPr lang="en-US" sz="6000" dirty="0" smtClean="0">
              <a:solidFill>
                <a:schemeClr val="bg1"/>
              </a:solidFill>
            </a:endParaRPr>
          </a:p>
          <a:p>
            <a:pPr algn="ctr" eaLnBrk="1" hangingPunct="1">
              <a:buFontTx/>
              <a:buNone/>
            </a:pPr>
            <a:r>
              <a:rPr lang="en-US" sz="6000" dirty="0" smtClean="0">
                <a:solidFill>
                  <a:schemeClr val="bg1"/>
                </a:solidFill>
              </a:rPr>
              <a:t> </a:t>
            </a:r>
            <a:r>
              <a:rPr lang="en-US" sz="6000" dirty="0" smtClean="0">
                <a:solidFill>
                  <a:schemeClr val="bg1"/>
                </a:solidFill>
              </a:rPr>
              <a:t>“IT’S THE LAW”</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endParaRPr lang="en-US" dirty="0" smtClean="0"/>
          </a:p>
        </p:txBody>
      </p:sp>
      <p:pic>
        <p:nvPicPr>
          <p:cNvPr id="953348" name="Use_seat_belts.wmv">
            <a:hlinkClick r:id="" action="ppaction://media"/>
          </p:cNvPr>
          <p:cNvPicPr>
            <a:picLocks noRot="1" noChangeAspect="1" noChangeArrowheads="1"/>
          </p:cNvPicPr>
          <p:nvPr>
            <p:ph idx="1"/>
            <a:videoFile r:link="rId1"/>
          </p:nvPr>
        </p:nvPicPr>
        <p:blipFill>
          <a:blip r:embed="rId4" cstate="print"/>
          <a:srcRect/>
          <a:stretch>
            <a:fillRect/>
          </a:stretch>
        </p:blipFill>
        <p:spPr>
          <a:xfrm>
            <a:off x="0" y="0"/>
            <a:ext cx="9144000" cy="685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333" fill="hold"/>
                                        <p:tgtEl>
                                          <p:spTgt spid="95334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53348"/>
                </p:tgtEl>
              </p:cMediaNode>
            </p:video>
            <p:seq concurrent="1" nextAc="seek">
              <p:cTn id="8" restart="whenNotActive" fill="hold" evtFilter="cancelBubble" nodeType="interactiveSeq">
                <p:stCondLst>
                  <p:cond evt="onClick" delay="0">
                    <p:tgtEl>
                      <p:spTgt spid="95334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53348"/>
                                        </p:tgtEl>
                                      </p:cBhvr>
                                    </p:cmd>
                                  </p:childTnLst>
                                </p:cTn>
                              </p:par>
                            </p:childTnLst>
                          </p:cTn>
                        </p:par>
                      </p:childTnLst>
                    </p:cTn>
                  </p:par>
                </p:childTnLst>
              </p:cTn>
              <p:nextCondLst>
                <p:cond evt="onClick" delay="0">
                  <p:tgtEl>
                    <p:spTgt spid="953348"/>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1733</Words>
  <Application>Microsoft Office PowerPoint</Application>
  <PresentationFormat>On-screen Show (4:3)</PresentationFormat>
  <Paragraphs>106</Paragraphs>
  <Slides>43</Slides>
  <Notes>43</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Verdana</vt:lpstr>
      <vt:lpstr>Arial</vt:lpstr>
      <vt:lpstr>Arial Narrow</vt:lpstr>
      <vt:lpstr>Default Design</vt:lpstr>
      <vt:lpstr>Seat Belts Have They Made a difference ?</vt:lpstr>
      <vt:lpstr>FACTS</vt:lpstr>
      <vt:lpstr>FACTS</vt:lpstr>
      <vt:lpstr>FACTS</vt:lpstr>
      <vt:lpstr>SEATBELT MYTHS</vt:lpstr>
      <vt:lpstr>SEATBELT MYTHS</vt:lpstr>
      <vt:lpstr>SEATBELT MYTHS</vt:lpstr>
      <vt:lpstr>BOTTOM LINE</vt:lpstr>
      <vt:lpstr>Slide 9</vt:lpstr>
      <vt:lpstr>Slide 10</vt:lpstr>
      <vt:lpstr>Slide 11</vt:lpstr>
      <vt:lpstr>Slide 12</vt:lpstr>
      <vt:lpstr>Crashing Concepts</vt:lpstr>
      <vt:lpstr>What is Inertia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Crumple Zones</vt:lpstr>
      <vt:lpstr>Slide 33</vt:lpstr>
      <vt:lpstr>How seatbelts work</vt:lpstr>
      <vt:lpstr>Slide 35</vt:lpstr>
      <vt:lpstr>Slide 36</vt:lpstr>
      <vt:lpstr>Slide 37</vt:lpstr>
      <vt:lpstr>Slide 38</vt:lpstr>
      <vt:lpstr>Slide 39</vt:lpstr>
      <vt:lpstr>Slide 40</vt:lpstr>
      <vt:lpstr>Slide 41</vt:lpstr>
      <vt:lpstr>Slide 42</vt:lpstr>
      <vt:lpstr>QUESTIONS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OPERATE CHAINSAWS SAFELY</dc:title>
  <dc:creator>Leanna</dc:creator>
  <cp:lastModifiedBy>Donna Wagner</cp:lastModifiedBy>
  <cp:revision>124</cp:revision>
  <cp:lastPrinted>1601-01-01T00:00:00Z</cp:lastPrinted>
  <dcterms:created xsi:type="dcterms:W3CDTF">2000-12-13T14:08:13Z</dcterms:created>
  <dcterms:modified xsi:type="dcterms:W3CDTF">2010-07-22T19:43:41Z</dcterms:modified>
</cp:coreProperties>
</file>